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9"/>
  </p:notesMasterIdLst>
  <p:sldIdLst>
    <p:sldId id="256" r:id="rId2"/>
    <p:sldId id="260" r:id="rId3"/>
    <p:sldId id="261" r:id="rId4"/>
    <p:sldId id="262" r:id="rId5"/>
    <p:sldId id="263" r:id="rId6"/>
    <p:sldId id="264" r:id="rId7"/>
    <p:sldId id="266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9E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46" d="100"/>
          <a:sy n="146" d="100"/>
        </p:scale>
        <p:origin x="168" y="4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3098F-C2DD-2047-B444-0FAD30563B07}" type="datetimeFigureOut">
              <a:rPr lang="en-SI" smtClean="0"/>
              <a:t>16. 10. 24</a:t>
            </a:fld>
            <a:endParaRPr lang="en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033CC-594C-0742-AFCC-8831ABD5862C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862363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E033CC-594C-0742-AFCC-8831ABD5862C}" type="slidenum">
              <a:rPr lang="en-SI" smtClean="0"/>
              <a:t>4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012154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E033CC-594C-0742-AFCC-8831ABD5862C}" type="slidenum">
              <a:rPr lang="en-SI" smtClean="0"/>
              <a:t>5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962793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E033CC-594C-0742-AFCC-8831ABD5862C}" type="slidenum">
              <a:rPr lang="en-SI" smtClean="0"/>
              <a:t>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070197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1238" y="304800"/>
            <a:ext cx="7602537" cy="1790700"/>
          </a:xfrm>
        </p:spPr>
        <p:txBody>
          <a:bodyPr anchor="t"/>
          <a:lstStyle>
            <a:lvl1pPr algn="l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1238" y="1811707"/>
            <a:ext cx="7602537" cy="1241822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83338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8000BB45-B2C0-1044-8851-BE2C19237ECC}" type="datetime1">
              <a:rPr lang="en-US" smtClean="0"/>
              <a:t>10/16/24</a:t>
            </a:fld>
            <a:endParaRPr lang="en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5775" y="4767263"/>
            <a:ext cx="3086100" cy="273844"/>
          </a:xfrm>
          <a:prstGeom prst="rect">
            <a:avLst/>
          </a:prstGeom>
        </p:spPr>
        <p:txBody>
          <a:bodyPr/>
          <a:lstStyle>
            <a:lvl1pPr algn="l">
              <a:defRPr sz="800" spc="5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GB" dirty="0"/>
              <a:t>INTRODUCTORY BUSINESS STATISTICS</a:t>
            </a:r>
            <a:endParaRPr lang="en-SI" dirty="0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D684943E-54A9-F2EF-66B1-73465E21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6638" y="4767263"/>
            <a:ext cx="617537" cy="27384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403CAEBE-93D2-744F-B10F-FDC74E03D8E9}" type="slidenum">
              <a:rPr lang="en-SI" smtClean="0"/>
              <a:pPr/>
              <a:t>‹#›</a:t>
            </a:fld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364490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F39BD1E-4E3B-5B4D-B8DD-8BF0175B8098}" type="datetime1">
              <a:rPr lang="en-US" smtClean="0"/>
              <a:t>10/16/24</a:t>
            </a:fld>
            <a:endParaRPr lang="en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03CAEBE-93D2-744F-B10F-FDC74E03D8E9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578254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6CBF8F0-470F-8645-B48C-1A371D744D90}" type="datetime1">
              <a:rPr lang="en-US" smtClean="0"/>
              <a:t>10/16/24</a:t>
            </a:fld>
            <a:endParaRPr lang="en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03CAEBE-93D2-744F-B10F-FDC74E03D8E9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13080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54638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C9618F4-0AFD-B943-A1E1-CDC9219AAA2B}" type="datetime1">
              <a:rPr lang="en-US" smtClean="0"/>
              <a:t>10/16/24</a:t>
            </a:fld>
            <a:endParaRPr lang="en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0375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A624C2-5C12-BFA5-437D-9E7847F6F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6638" y="4767263"/>
            <a:ext cx="617537" cy="27384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403CAEBE-93D2-744F-B10F-FDC74E03D8E9}" type="slidenum">
              <a:rPr lang="en-SI" smtClean="0"/>
              <a:pPr/>
              <a:t>‹#›</a:t>
            </a:fld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239089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9450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62BFC26-7C76-1447-B43D-85D2E04A1688}" type="datetime1">
              <a:rPr lang="en-US" smtClean="0"/>
              <a:t>10/16/24</a:t>
            </a:fld>
            <a:endParaRPr lang="en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0375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8" name="Slide Number Placeholder 8">
            <a:extLst>
              <a:ext uri="{FF2B5EF4-FFF2-40B4-BE49-F238E27FC236}">
                <a16:creationId xmlns:a16="http://schemas.microsoft.com/office/drawing/2014/main" id="{BB1E4405-5176-DDC0-C243-0197A1658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6638" y="4767263"/>
            <a:ext cx="617537" cy="27384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403CAEBE-93D2-744F-B10F-FDC74E03D8E9}" type="slidenum">
              <a:rPr lang="en-SI" smtClean="0"/>
              <a:pPr/>
              <a:t>‹#›</a:t>
            </a:fld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812383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0374" y="1369218"/>
            <a:ext cx="3502025" cy="326350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75" y="1369218"/>
            <a:ext cx="3502025" cy="326350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30375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8" name="Slide Number Placeholder 8">
            <a:extLst>
              <a:ext uri="{FF2B5EF4-FFF2-40B4-BE49-F238E27FC236}">
                <a16:creationId xmlns:a16="http://schemas.microsoft.com/office/drawing/2014/main" id="{F864C4A4-1141-181F-07C2-FD4E45A28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6638" y="4767263"/>
            <a:ext cx="617537" cy="27384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403CAEBE-93D2-744F-B10F-FDC74E03D8E9}" type="slidenum">
              <a:rPr lang="en-SI" smtClean="0"/>
              <a:pPr/>
              <a:t>‹#›</a:t>
            </a:fld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211845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79450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9A2CC1C5-6FCC-7C42-B40B-24B64FFE1BF2}" type="datetime1">
              <a:rPr lang="en-US" smtClean="0"/>
              <a:t>10/16/24</a:t>
            </a:fld>
            <a:endParaRPr lang="en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30375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id="{AE7A7E92-9122-28C6-093E-881E0DDC7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6638" y="4767263"/>
            <a:ext cx="617537" cy="27384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403CAEBE-93D2-744F-B10F-FDC74E03D8E9}" type="slidenum">
              <a:rPr lang="en-SI" smtClean="0"/>
              <a:pPr/>
              <a:t>‹#›</a:t>
            </a:fld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084599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" name="Footer Placeholder 7">
            <a:extLst>
              <a:ext uri="{FF2B5EF4-FFF2-40B4-BE49-F238E27FC236}">
                <a16:creationId xmlns:a16="http://schemas.microsoft.com/office/drawing/2014/main" id="{763FA679-0788-81B6-EC9F-069E66574EEF}"/>
              </a:ext>
            </a:extLst>
          </p:cNvPr>
          <p:cNvSpPr txBox="1">
            <a:spLocks/>
          </p:cNvSpPr>
          <p:nvPr userDrawn="1"/>
        </p:nvSpPr>
        <p:spPr>
          <a:xfrm>
            <a:off x="1730375" y="4767263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800" kern="1200" spc="50" baseline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C3AA8582-0473-D2B7-EA25-ECEC75D1E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6638" y="4767263"/>
            <a:ext cx="617537" cy="27384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403CAEBE-93D2-744F-B10F-FDC74E03D8E9}" type="slidenum">
              <a:rPr lang="en-SI" smtClean="0"/>
              <a:pPr/>
              <a:t>‹#›</a:t>
            </a:fld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437424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356225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9132704C-1971-7642-8EEB-6E31737F43DB}" type="datetime1">
              <a:rPr lang="en-US" smtClean="0"/>
              <a:t>10/16/24</a:t>
            </a:fld>
            <a:endParaRPr lang="en-SI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985F5BD-A29D-C0E5-3406-6516275D3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30375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4EE92496-4B37-6032-5E8D-2D7ECB42B79C}"/>
              </a:ext>
            </a:extLst>
          </p:cNvPr>
          <p:cNvSpPr txBox="1">
            <a:spLocks/>
          </p:cNvSpPr>
          <p:nvPr userDrawn="1"/>
        </p:nvSpPr>
        <p:spPr>
          <a:xfrm>
            <a:off x="1036638" y="4767263"/>
            <a:ext cx="61753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03CAEBE-93D2-744F-B10F-FDC74E03D8E9}" type="slidenum">
              <a:rPr lang="en-SI" smtClean="0"/>
              <a:pPr/>
              <a:t>‹#›</a:t>
            </a:fld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50870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49975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BBAC1D1-EE27-9545-82BC-5AA8FF9BF296}" type="datetime1">
              <a:rPr lang="en-US" smtClean="0"/>
              <a:t>10/16/24</a:t>
            </a:fld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826307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712390C-F872-3841-8CB4-199CFFA31A67}" type="datetime1">
              <a:rPr lang="en-US" smtClean="0"/>
              <a:t>10/16/24</a:t>
            </a:fld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03CAEBE-93D2-744F-B10F-FDC74E03D8E9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458739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11238" y="273844"/>
            <a:ext cx="7504111" cy="9941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1369218"/>
            <a:ext cx="7504112" cy="32635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739D717-CB55-E6A2-DC3C-05C9A0F850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6910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CF771A26-9E45-E941-BAD9-F0923C52785C}" type="datetime1">
              <a:rPr lang="en-US" smtClean="0"/>
              <a:t>10/16/24</a:t>
            </a:fld>
            <a:endParaRPr lang="en-SI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623867-C6EB-2353-9E9F-C002AB0DE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30375" y="4767263"/>
            <a:ext cx="3086100" cy="273844"/>
          </a:xfrm>
          <a:prstGeom prst="rect">
            <a:avLst/>
          </a:prstGeom>
        </p:spPr>
        <p:txBody>
          <a:bodyPr/>
          <a:lstStyle>
            <a:lvl1pPr algn="l">
              <a:defRPr sz="800" spc="5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GB" dirty="0"/>
              <a:t>INTRODUCTORY BUSINESS STATISTICS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967272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5760" userDrawn="1">
          <p15:clr>
            <a:srgbClr val="F26B43"/>
          </p15:clr>
        </p15:guide>
        <p15:guide id="3" pos="181" userDrawn="1">
          <p15:clr>
            <a:srgbClr val="F26B43"/>
          </p15:clr>
        </p15:guide>
        <p15:guide id="4" pos="589" userDrawn="1">
          <p15:clr>
            <a:srgbClr val="F26B43"/>
          </p15:clr>
        </p15:guide>
        <p15:guide id="5" pos="637" userDrawn="1">
          <p15:clr>
            <a:srgbClr val="F26B43"/>
          </p15:clr>
        </p15:guide>
        <p15:guide id="6" pos="1042" userDrawn="1">
          <p15:clr>
            <a:srgbClr val="F26B43"/>
          </p15:clr>
        </p15:guide>
        <p15:guide id="7" pos="1090" userDrawn="1">
          <p15:clr>
            <a:srgbClr val="F26B43"/>
          </p15:clr>
        </p15:guide>
        <p15:guide id="8" pos="1496" userDrawn="1">
          <p15:clr>
            <a:srgbClr val="F26B43"/>
          </p15:clr>
        </p15:guide>
        <p15:guide id="9" pos="1544" userDrawn="1">
          <p15:clr>
            <a:srgbClr val="F26B43"/>
          </p15:clr>
        </p15:guide>
        <p15:guide id="10" pos="1949" userDrawn="1">
          <p15:clr>
            <a:srgbClr val="F26B43"/>
          </p15:clr>
        </p15:guide>
        <p15:guide id="11" pos="1997" userDrawn="1">
          <p15:clr>
            <a:srgbClr val="F26B43"/>
          </p15:clr>
        </p15:guide>
        <p15:guide id="12" pos="2402" userDrawn="1">
          <p15:clr>
            <a:srgbClr val="F26B43"/>
          </p15:clr>
        </p15:guide>
        <p15:guide id="13" pos="2450" userDrawn="1">
          <p15:clr>
            <a:srgbClr val="F26B43"/>
          </p15:clr>
        </p15:guide>
        <p15:guide id="14" pos="2856" userDrawn="1">
          <p15:clr>
            <a:srgbClr val="F26B43"/>
          </p15:clr>
        </p15:guide>
        <p15:guide id="15" pos="2904" userDrawn="1">
          <p15:clr>
            <a:srgbClr val="F26B43"/>
          </p15:clr>
        </p15:guide>
        <p15:guide id="16" pos="3309" userDrawn="1">
          <p15:clr>
            <a:srgbClr val="F26B43"/>
          </p15:clr>
        </p15:guide>
        <p15:guide id="17" pos="3357" userDrawn="1">
          <p15:clr>
            <a:srgbClr val="F26B43"/>
          </p15:clr>
        </p15:guide>
        <p15:guide id="18" pos="3762" userDrawn="1">
          <p15:clr>
            <a:srgbClr val="F26B43"/>
          </p15:clr>
        </p15:guide>
        <p15:guide id="19" pos="3810" userDrawn="1">
          <p15:clr>
            <a:srgbClr val="F26B43"/>
          </p15:clr>
        </p15:guide>
        <p15:guide id="20" pos="4216" userDrawn="1">
          <p15:clr>
            <a:srgbClr val="F26B43"/>
          </p15:clr>
        </p15:guide>
        <p15:guide id="21" pos="4264" userDrawn="1">
          <p15:clr>
            <a:srgbClr val="F26B43"/>
          </p15:clr>
        </p15:guide>
        <p15:guide id="22" pos="4669" userDrawn="1">
          <p15:clr>
            <a:srgbClr val="F26B43"/>
          </p15:clr>
        </p15:guide>
        <p15:guide id="23" pos="4717" userDrawn="1">
          <p15:clr>
            <a:srgbClr val="F26B43"/>
          </p15:clr>
        </p15:guide>
        <p15:guide id="24" pos="5122" userDrawn="1">
          <p15:clr>
            <a:srgbClr val="F26B43"/>
          </p15:clr>
        </p15:guide>
        <p15:guide id="25" pos="5170" userDrawn="1">
          <p15:clr>
            <a:srgbClr val="F26B43"/>
          </p15:clr>
        </p15:guide>
        <p15:guide id="26" pos="5576" userDrawn="1">
          <p15:clr>
            <a:srgbClr val="F26B43"/>
          </p15:clr>
        </p15:guide>
        <p15:guide id="27" orient="horz" userDrawn="1">
          <p15:clr>
            <a:srgbClr val="F26B43"/>
          </p15:clr>
        </p15:guide>
        <p15:guide id="28" orient="horz" pos="3240" userDrawn="1">
          <p15:clr>
            <a:srgbClr val="F26B43"/>
          </p15:clr>
        </p15:guide>
        <p15:guide id="29" orient="horz" pos="184" userDrawn="1">
          <p15:clr>
            <a:srgbClr val="F26B43"/>
          </p15:clr>
        </p15:guide>
        <p15:guide id="30" orient="horz" pos="1141" userDrawn="1">
          <p15:clr>
            <a:srgbClr val="F26B43"/>
          </p15:clr>
        </p15:guide>
        <p15:guide id="31" orient="horz" pos="2098" userDrawn="1">
          <p15:clr>
            <a:srgbClr val="F26B43"/>
          </p15:clr>
        </p15:guide>
        <p15:guide id="32" orient="horz" pos="3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EC44DEB1-F7F5-8DE8-F512-1A84691217AC}"/>
              </a:ext>
            </a:extLst>
          </p:cNvPr>
          <p:cNvSpPr/>
          <p:nvPr/>
        </p:nvSpPr>
        <p:spPr>
          <a:xfrm>
            <a:off x="6450774" y="303530"/>
            <a:ext cx="4547870" cy="4547870"/>
          </a:xfrm>
          <a:prstGeom prst="ellipse">
            <a:avLst/>
          </a:prstGeom>
          <a:solidFill>
            <a:srgbClr val="DE9E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I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623156-7F40-D3A0-E5AD-F4B784C380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8794" y="292100"/>
            <a:ext cx="7112381" cy="1241822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GB" dirty="0"/>
              <a:t>Introductory </a:t>
            </a:r>
            <a:br>
              <a:rPr lang="en-GB" dirty="0"/>
            </a:br>
            <a:r>
              <a:rPr lang="en-GB" dirty="0"/>
              <a:t>Business Statistics</a:t>
            </a:r>
            <a:br>
              <a:rPr lang="en-GB" dirty="0"/>
            </a:br>
            <a:endParaRPr lang="en-S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F4ABB6-F0A1-F562-F18E-68A81E64D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2825" y="1811338"/>
            <a:ext cx="6858000" cy="1241822"/>
          </a:xfrm>
        </p:spPr>
        <p:txBody>
          <a:bodyPr/>
          <a:lstStyle/>
          <a:p>
            <a:pPr algn="l"/>
            <a:r>
              <a:rPr lang="en-GB" dirty="0"/>
              <a:t>Data, Sampling, and Variation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147502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716EC9-1F55-98F0-8169-151F302F3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F79A34-657F-93E1-2D87-F830583ED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AEBE-93D2-744F-B10F-FDC74E03D8E9}" type="slidenum">
              <a:rPr lang="en-SI" smtClean="0"/>
              <a:pPr/>
              <a:t>2</a:t>
            </a:fld>
            <a:endParaRPr lang="en-SI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F05FA2-918D-DE52-5F3B-230EEC51B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238" y="318246"/>
            <a:ext cx="6493002" cy="888988"/>
          </a:xfrm>
        </p:spPr>
        <p:txBody>
          <a:bodyPr anchor="t"/>
          <a:lstStyle/>
          <a:p>
            <a:r>
              <a:rPr lang="en-SI" dirty="0"/>
              <a:t>Index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DFCECD1-B63C-0006-93BD-DFCDDDC60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1238" y="1811337"/>
            <a:ext cx="2082800" cy="19093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SI" sz="4800" dirty="0"/>
              <a:t>01</a:t>
            </a:r>
          </a:p>
          <a:p>
            <a:pPr marL="0" indent="0">
              <a:buNone/>
            </a:pPr>
            <a:r>
              <a:rPr lang="en-SI" dirty="0"/>
              <a:t>Introduction</a:t>
            </a:r>
          </a:p>
          <a:p>
            <a:pPr marL="0" indent="0">
              <a:buNone/>
            </a:pPr>
            <a:r>
              <a:rPr lang="en-GB" sz="1200" dirty="0"/>
              <a:t>Overview of business statistics and its role in data-driven decision-making.</a:t>
            </a:r>
          </a:p>
          <a:p>
            <a:pPr marL="0" indent="0">
              <a:buNone/>
            </a:pPr>
            <a:endParaRPr lang="en-SI" sz="1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6C7006C-3452-EA88-BB9D-4E15408FCA01}"/>
              </a:ext>
            </a:extLst>
          </p:cNvPr>
          <p:cNvSpPr txBox="1">
            <a:spLocks/>
          </p:cNvSpPr>
          <p:nvPr/>
        </p:nvSpPr>
        <p:spPr>
          <a:xfrm>
            <a:off x="3176370" y="1811337"/>
            <a:ext cx="2082800" cy="1909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SI" sz="4800" dirty="0"/>
              <a:t>02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Types of Data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200" dirty="0"/>
              <a:t>Explanation of quantitative, qualitative, primary, and secondary data used in business analysis.</a:t>
            </a:r>
            <a:endParaRPr lang="en-SI" sz="14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67ABFB-A649-C768-C15B-34884A038DF2}"/>
              </a:ext>
            </a:extLst>
          </p:cNvPr>
          <p:cNvSpPr txBox="1">
            <a:spLocks/>
          </p:cNvSpPr>
          <p:nvPr/>
        </p:nvSpPr>
        <p:spPr>
          <a:xfrm>
            <a:off x="5341501" y="1811337"/>
            <a:ext cx="2070538" cy="1909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SI" sz="4800" dirty="0"/>
              <a:t>03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Methods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200" dirty="0"/>
              <a:t>Introduction to descriptive and inferential statistics, along with data visualization techniques.</a:t>
            </a:r>
            <a:endParaRPr lang="en-SI" sz="1400" dirty="0"/>
          </a:p>
        </p:txBody>
      </p:sp>
    </p:spTree>
    <p:extLst>
      <p:ext uri="{BB962C8B-B14F-4D97-AF65-F5344CB8AC3E}">
        <p14:creationId xmlns:p14="http://schemas.microsoft.com/office/powerpoint/2010/main" val="1755536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460922-C6CA-A4D1-90B3-0CAE08E1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AEBE-93D2-744F-B10F-FDC74E03D8E9}" type="slidenum">
              <a:rPr lang="en-SI" smtClean="0"/>
              <a:pPr/>
              <a:t>3</a:t>
            </a:fld>
            <a:endParaRPr lang="en-SI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A92DE2-C928-0BF7-9479-A5442CA2F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238" y="292100"/>
            <a:ext cx="5681662" cy="2667848"/>
          </a:xfrm>
        </p:spPr>
        <p:txBody>
          <a:bodyPr anchor="t">
            <a:noAutofit/>
          </a:bodyPr>
          <a:lstStyle/>
          <a:p>
            <a:r>
              <a:rPr lang="en-GB" sz="4400" dirty="0"/>
              <a:t>Without data, you're just another person with an opinion.</a:t>
            </a:r>
            <a:endParaRPr lang="en-SI" sz="4400" dirty="0"/>
          </a:p>
        </p:txBody>
      </p:sp>
    </p:spTree>
    <p:extLst>
      <p:ext uri="{BB962C8B-B14F-4D97-AF65-F5344CB8AC3E}">
        <p14:creationId xmlns:p14="http://schemas.microsoft.com/office/powerpoint/2010/main" val="3897606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A7BCB-0E86-56E8-9323-7FED19821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238" y="273844"/>
            <a:ext cx="4960937" cy="994172"/>
          </a:xfrm>
        </p:spPr>
        <p:txBody>
          <a:bodyPr>
            <a:normAutofit/>
          </a:bodyPr>
          <a:lstStyle/>
          <a:p>
            <a:r>
              <a:rPr lang="en-GB" sz="2800" dirty="0"/>
              <a:t>Introduction</a:t>
            </a:r>
            <a:endParaRPr lang="en-SI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A3034-D46D-DC78-67ED-F5D8AA4D4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1237" y="1811338"/>
            <a:ext cx="3897093" cy="3263504"/>
          </a:xfrm>
        </p:spPr>
        <p:txBody>
          <a:bodyPr>
            <a:normAutofit/>
          </a:bodyPr>
          <a:lstStyle/>
          <a:p>
            <a:pPr>
              <a:lnSpc>
                <a:spcPts val="1800"/>
              </a:lnSpc>
            </a:pPr>
            <a:r>
              <a:rPr lang="en-GB" sz="1200" b="1" dirty="0"/>
              <a:t>Definition</a:t>
            </a:r>
            <a:r>
              <a:rPr lang="en-GB" sz="1200" dirty="0"/>
              <a:t>: Business statistics is the application of statistical methods to </a:t>
            </a:r>
            <a:r>
              <a:rPr lang="en-GB" sz="1200" dirty="0" err="1"/>
              <a:t>analyze</a:t>
            </a:r>
            <a:r>
              <a:rPr lang="en-GB" sz="1200" dirty="0"/>
              <a:t> data for decision-making in business.</a:t>
            </a:r>
          </a:p>
          <a:p>
            <a:pPr>
              <a:lnSpc>
                <a:spcPts val="1800"/>
              </a:lnSpc>
            </a:pPr>
            <a:r>
              <a:rPr lang="en-GB" sz="1200" b="1" dirty="0"/>
              <a:t>Purpose</a:t>
            </a:r>
            <a:r>
              <a:rPr lang="en-GB" sz="1200" dirty="0"/>
              <a:t>: It helps in making informed decisions based on data-driven insights.</a:t>
            </a:r>
          </a:p>
          <a:p>
            <a:pPr>
              <a:lnSpc>
                <a:spcPts val="1800"/>
              </a:lnSpc>
            </a:pPr>
            <a:r>
              <a:rPr lang="en-GB" sz="1200" b="1" dirty="0"/>
              <a:t>Key Areas</a:t>
            </a:r>
            <a:r>
              <a:rPr lang="en-GB" sz="1200" dirty="0"/>
              <a:t>: Data collection, analysis, interpretation, and presentation.</a:t>
            </a:r>
            <a:endParaRPr lang="en-SI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05678-397F-A3E5-7D78-0388D550F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917B2D-3B75-AE51-1F26-35A8DBC9F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AEBE-93D2-744F-B10F-FDC74E03D8E9}" type="slidenum">
              <a:rPr lang="en-SI" smtClean="0"/>
              <a:pPr/>
              <a:t>4</a:t>
            </a:fld>
            <a:endParaRPr lang="en-SI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B429BB-4EF6-420A-4B9E-A0100AC924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048" b="10048"/>
          <a:stretch/>
        </p:blipFill>
        <p:spPr>
          <a:xfrm>
            <a:off x="5329238" y="293423"/>
            <a:ext cx="4046128" cy="485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5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A7BCB-0E86-56E8-9323-7FED19821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238" y="273844"/>
            <a:ext cx="4046229" cy="994172"/>
          </a:xfrm>
        </p:spPr>
        <p:txBody>
          <a:bodyPr>
            <a:normAutofit/>
          </a:bodyPr>
          <a:lstStyle/>
          <a:p>
            <a:r>
              <a:rPr lang="en-GB" sz="2800" dirty="0"/>
              <a:t>Types of Data in Business Statistics</a:t>
            </a:r>
            <a:endParaRPr lang="en-SI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A3034-D46D-DC78-67ED-F5D8AA4D4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1238" y="1811338"/>
            <a:ext cx="3928624" cy="3263504"/>
          </a:xfrm>
        </p:spPr>
        <p:txBody>
          <a:bodyPr>
            <a:normAutofit/>
          </a:bodyPr>
          <a:lstStyle/>
          <a:p>
            <a:pPr>
              <a:lnSpc>
                <a:spcPts val="1800"/>
              </a:lnSpc>
            </a:pPr>
            <a:r>
              <a:rPr lang="en-GB" sz="1200" b="1" dirty="0"/>
              <a:t>Quantitative Data</a:t>
            </a:r>
            <a:r>
              <a:rPr lang="en-GB" sz="1200" dirty="0"/>
              <a:t>: Numerical values, e.g., sales figures, profit margins.</a:t>
            </a:r>
          </a:p>
          <a:p>
            <a:pPr>
              <a:lnSpc>
                <a:spcPts val="1800"/>
              </a:lnSpc>
            </a:pPr>
            <a:r>
              <a:rPr lang="en-GB" sz="1200" b="1" dirty="0"/>
              <a:t>Qualitative Data</a:t>
            </a:r>
            <a:r>
              <a:rPr lang="en-GB" sz="1200" dirty="0"/>
              <a:t>: Descriptive information, e.g., customer satisfaction levels.</a:t>
            </a:r>
          </a:p>
          <a:p>
            <a:pPr>
              <a:lnSpc>
                <a:spcPts val="1800"/>
              </a:lnSpc>
            </a:pPr>
            <a:r>
              <a:rPr lang="en-GB" sz="1200" b="1" dirty="0"/>
              <a:t>Primary Data</a:t>
            </a:r>
            <a:r>
              <a:rPr lang="en-GB" sz="1200" dirty="0"/>
              <a:t>: Data collected </a:t>
            </a:r>
            <a:r>
              <a:rPr lang="en-GB" sz="1200" dirty="0" err="1"/>
              <a:t>firsthand</a:t>
            </a:r>
            <a:r>
              <a:rPr lang="en-GB" sz="1200" dirty="0"/>
              <a:t> for a specific purpose.</a:t>
            </a:r>
          </a:p>
          <a:p>
            <a:pPr>
              <a:lnSpc>
                <a:spcPts val="1800"/>
              </a:lnSpc>
            </a:pPr>
            <a:r>
              <a:rPr lang="en-GB" sz="1200" b="1" dirty="0"/>
              <a:t>Secondary Data</a:t>
            </a:r>
            <a:r>
              <a:rPr lang="en-GB" sz="1200" dirty="0"/>
              <a:t>: Data gathered from existing sources.</a:t>
            </a:r>
            <a:endParaRPr lang="en-SI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05678-397F-A3E5-7D78-0388D550F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917B2D-3B75-AE51-1F26-35A8DBC9F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AEBE-93D2-744F-B10F-FDC74E03D8E9}" type="slidenum">
              <a:rPr lang="en-SI" smtClean="0"/>
              <a:pPr/>
              <a:t>5</a:t>
            </a:fld>
            <a:endParaRPr lang="en-SI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B429BB-4EF6-420A-4B9E-A0100AC924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186" b="7186"/>
          <a:stretch/>
        </p:blipFill>
        <p:spPr>
          <a:xfrm>
            <a:off x="5329238" y="293423"/>
            <a:ext cx="4046229" cy="485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2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A7BCB-0E86-56E8-9323-7FED19821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238" y="273844"/>
            <a:ext cx="4960937" cy="994172"/>
          </a:xfrm>
        </p:spPr>
        <p:txBody>
          <a:bodyPr>
            <a:normAutofit/>
          </a:bodyPr>
          <a:lstStyle/>
          <a:p>
            <a:r>
              <a:rPr lang="en-GB" sz="2800" dirty="0"/>
              <a:t>Key Statistical Methods</a:t>
            </a:r>
            <a:endParaRPr lang="en-SI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A3034-D46D-DC78-67ED-F5D8AA4D4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1238" y="1811338"/>
            <a:ext cx="3949645" cy="3263504"/>
          </a:xfrm>
        </p:spPr>
        <p:txBody>
          <a:bodyPr>
            <a:normAutofit/>
          </a:bodyPr>
          <a:lstStyle/>
          <a:p>
            <a:pPr>
              <a:lnSpc>
                <a:spcPts val="1800"/>
              </a:lnSpc>
            </a:pPr>
            <a:r>
              <a:rPr lang="en-GB" sz="1200" b="1" dirty="0"/>
              <a:t>Descriptive Statistics</a:t>
            </a:r>
            <a:r>
              <a:rPr lang="en-GB" sz="1200" dirty="0"/>
              <a:t>: Summarizes data using measures like mean, median, and standard deviation.</a:t>
            </a:r>
          </a:p>
          <a:p>
            <a:pPr>
              <a:lnSpc>
                <a:spcPts val="1800"/>
              </a:lnSpc>
            </a:pPr>
            <a:r>
              <a:rPr lang="en-GB" sz="1200" b="1" dirty="0"/>
              <a:t>Inferential Statistics</a:t>
            </a:r>
            <a:r>
              <a:rPr lang="en-GB" sz="1200" dirty="0"/>
              <a:t>: Makes predictions or inferences about a population based on a sample.</a:t>
            </a:r>
          </a:p>
          <a:p>
            <a:pPr>
              <a:lnSpc>
                <a:spcPts val="1800"/>
              </a:lnSpc>
            </a:pPr>
            <a:r>
              <a:rPr lang="en-GB" sz="1200" b="1" dirty="0"/>
              <a:t>Data Visualization</a:t>
            </a:r>
            <a:r>
              <a:rPr lang="en-GB" sz="1200" dirty="0"/>
              <a:t>: Presenting data in charts, graphs, and tables for easier interpretation.</a:t>
            </a:r>
            <a:endParaRPr lang="en-SI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05678-397F-A3E5-7D78-0388D550F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INTRODUCTORY BUSINESS STATISTICS</a:t>
            </a:r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917B2D-3B75-AE51-1F26-35A8DBC9F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CAEBE-93D2-744F-B10F-FDC74E03D8E9}" type="slidenum">
              <a:rPr lang="en-SI" smtClean="0"/>
              <a:pPr/>
              <a:t>6</a:t>
            </a:fld>
            <a:endParaRPr lang="en-SI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B429BB-4EF6-420A-4B9E-A0100AC924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044" b="10044"/>
          <a:stretch/>
        </p:blipFill>
        <p:spPr>
          <a:xfrm>
            <a:off x="5329238" y="293423"/>
            <a:ext cx="4046229" cy="485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52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AC99E1A-65D9-F75B-E68A-E687BDD631E9}"/>
              </a:ext>
            </a:extLst>
          </p:cNvPr>
          <p:cNvSpPr txBox="1">
            <a:spLocks/>
          </p:cNvSpPr>
          <p:nvPr/>
        </p:nvSpPr>
        <p:spPr>
          <a:xfrm>
            <a:off x="1011238" y="292100"/>
            <a:ext cx="5681662" cy="26678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400"/>
              <a:t>Thanks!</a:t>
            </a:r>
            <a:endParaRPr lang="en-SI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86A171-E4D7-7716-049E-BB3C1AC662E3}"/>
              </a:ext>
            </a:extLst>
          </p:cNvPr>
          <p:cNvSpPr txBox="1"/>
          <p:nvPr/>
        </p:nvSpPr>
        <p:spPr>
          <a:xfrm>
            <a:off x="1011238" y="2571750"/>
            <a:ext cx="4548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/>
              <a:t>Dr.</a:t>
            </a:r>
            <a:r>
              <a:rPr lang="en-GB" sz="1400" dirty="0"/>
              <a:t> Emily Carter</a:t>
            </a:r>
          </a:p>
          <a:p>
            <a:endParaRPr lang="en-GB" sz="1400" dirty="0"/>
          </a:p>
          <a:p>
            <a:r>
              <a:rPr lang="en-GB" sz="1400" dirty="0"/>
              <a:t>September 12, 2024</a:t>
            </a:r>
          </a:p>
          <a:p>
            <a:endParaRPr lang="en-GB" sz="1400" dirty="0"/>
          </a:p>
          <a:p>
            <a:r>
              <a:rPr lang="en-GB" sz="1400" dirty="0"/>
              <a:t>Innovation Hall, TechCity Conference </a:t>
            </a:r>
            <a:r>
              <a:rPr lang="en-GB" sz="1400" dirty="0" err="1"/>
              <a:t>Center</a:t>
            </a:r>
            <a:r>
              <a:rPr lang="en-GB" sz="1400" dirty="0"/>
              <a:t>, </a:t>
            </a:r>
            <a:br>
              <a:rPr lang="en-GB" sz="1400" dirty="0"/>
            </a:br>
            <a:r>
              <a:rPr lang="en-GB" sz="1400" dirty="0"/>
              <a:t>San Francisco, CA</a:t>
            </a:r>
            <a:endParaRPr lang="en-SI" sz="1400" dirty="0"/>
          </a:p>
        </p:txBody>
      </p:sp>
    </p:spTree>
    <p:extLst>
      <p:ext uri="{BB962C8B-B14F-4D97-AF65-F5344CB8AC3E}">
        <p14:creationId xmlns:p14="http://schemas.microsoft.com/office/powerpoint/2010/main" val="2250172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rchivo-VariableFont_wdth,wght.ttf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chivo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264</Words>
  <Application>Microsoft Macintosh PowerPoint</Application>
  <PresentationFormat>On-screen Show (16:9)</PresentationFormat>
  <Paragraphs>44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archivo</vt:lpstr>
      <vt:lpstr>Archivo-VariableFont_wdth,wght.ttf</vt:lpstr>
      <vt:lpstr>Arial</vt:lpstr>
      <vt:lpstr>Office Theme</vt:lpstr>
      <vt:lpstr>Introductory  Business Statistics </vt:lpstr>
      <vt:lpstr>Index</vt:lpstr>
      <vt:lpstr>Without data, you're just another person with an opinion.</vt:lpstr>
      <vt:lpstr>Introduction</vt:lpstr>
      <vt:lpstr>Types of Data in Business Statistics</vt:lpstr>
      <vt:lpstr>Key Statistical Methods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 Košir</dc:creator>
  <cp:lastModifiedBy>Martin Košir</cp:lastModifiedBy>
  <cp:revision>5</cp:revision>
  <dcterms:created xsi:type="dcterms:W3CDTF">2024-10-16T03:41:55Z</dcterms:created>
  <dcterms:modified xsi:type="dcterms:W3CDTF">2024-10-16T09:27:50Z</dcterms:modified>
</cp:coreProperties>
</file>